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12192000"/>
  <p:notesSz cx="6858000" cy="9144000"/>
  <p:embeddedFontLs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hu44N1oFqcaST9aydJ2EWXyhRJ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4499339-714C-4B68-90CD-AD1BD56DF468}">
  <a:tblStyle styleId="{E4499339-714C-4B68-90CD-AD1BD56DF46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5.xml"/><Relationship Id="rId22" Type="http://schemas.openxmlformats.org/officeDocument/2006/relationships/font" Target="fonts/Roboto-italic.fntdata"/><Relationship Id="rId10" Type="http://schemas.openxmlformats.org/officeDocument/2006/relationships/slide" Target="slides/slide4.xml"/><Relationship Id="rId21" Type="http://schemas.openxmlformats.org/officeDocument/2006/relationships/font" Target="fonts/Roboto-bold.fntdata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" name="Google Shape;4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" name="Google Shape;60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9" name="Google Shape;69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4" name="Google Shape;84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4" name="Google Shape;24;p1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5" name="Google Shape;2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2" name="Google Shape;3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hyperlink" Target="about:blank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7.png"/><Relationship Id="rId5" Type="http://schemas.openxmlformats.org/officeDocument/2006/relationships/hyperlink" Target="https://red.infd.edu.ar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931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4"/>
          <p:cNvSpPr txBox="1"/>
          <p:nvPr>
            <p:ph type="ctrTitle"/>
          </p:nvPr>
        </p:nvSpPr>
        <p:spPr>
          <a:xfrm>
            <a:off x="862940" y="558086"/>
            <a:ext cx="9144000" cy="688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None/>
            </a:pPr>
            <a:r>
              <a:rPr b="1" lang="es-AR" sz="360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Presentación de los Proyectos</a:t>
            </a:r>
            <a:endParaRPr b="1" sz="3600">
              <a:solidFill>
                <a:srgbClr val="00B0F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24"/>
          <p:cNvSpPr txBox="1"/>
          <p:nvPr/>
        </p:nvSpPr>
        <p:spPr>
          <a:xfrm>
            <a:off x="862940" y="1343129"/>
            <a:ext cx="549707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Formulario en Linea</a:t>
            </a:r>
            <a:endParaRPr/>
          </a:p>
        </p:txBody>
      </p:sp>
      <p:pic>
        <p:nvPicPr>
          <p:cNvPr id="136" name="Google Shape;13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2940" y="1804794"/>
            <a:ext cx="4875402" cy="460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4"/>
          <p:cNvSpPr txBox="1"/>
          <p:nvPr/>
        </p:nvSpPr>
        <p:spPr>
          <a:xfrm>
            <a:off x="6453660" y="1473006"/>
            <a:ext cx="4963936" cy="4856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b="1" i="0" lang="es-AR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Tipo de proyecto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b="1" i="0" lang="es-AR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Datos del ISFD sede / asociado (institucional, de la dirección, condiciones para el desarrollo del proyecto)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b="1" i="0" lang="es-AR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Modalidad de conformación del equipo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b="1" i="0" lang="es-AR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Datos de los/as integrantes del equipo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b="1" i="0" lang="es-AR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Datos del Proyecto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b="1" i="0" lang="es-AR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Carga Formulario A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b="1" i="0" lang="es-AR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Carga Formulario B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b="1" i="0" lang="es-AR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Carga Aval Institucional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b="1" i="0" lang="es-AR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Carga Documentación Respaldatoria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931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5"/>
          <p:cNvSpPr txBox="1"/>
          <p:nvPr>
            <p:ph type="ctrTitle"/>
          </p:nvPr>
        </p:nvSpPr>
        <p:spPr>
          <a:xfrm>
            <a:off x="862940" y="558086"/>
            <a:ext cx="9144000" cy="688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None/>
            </a:pPr>
            <a:r>
              <a:rPr b="1" lang="es-AR" sz="360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Presentación de los Proyectos</a:t>
            </a:r>
            <a:endParaRPr b="1" sz="3600">
              <a:solidFill>
                <a:srgbClr val="00B0F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25"/>
          <p:cNvSpPr txBox="1"/>
          <p:nvPr/>
        </p:nvSpPr>
        <p:spPr>
          <a:xfrm>
            <a:off x="862940" y="1343129"/>
            <a:ext cx="713188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Envio de Mail: Presentación Formal del proyecto</a:t>
            </a:r>
            <a:endParaRPr/>
          </a:p>
        </p:txBody>
      </p:sp>
      <p:sp>
        <p:nvSpPr>
          <p:cNvPr id="145" name="Google Shape;145;p25"/>
          <p:cNvSpPr/>
          <p:nvPr/>
        </p:nvSpPr>
        <p:spPr>
          <a:xfrm>
            <a:off x="862939" y="1901215"/>
            <a:ext cx="10319925" cy="3908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2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Dirigido a </a:t>
            </a:r>
            <a:r>
              <a:rPr b="1" i="0" lang="es-AR" sz="2200" u="sng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convocatoria.investigación@infd.edu.ar</a:t>
            </a:r>
            <a:r>
              <a:rPr b="1" i="0" lang="es-AR" sz="2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i="0" lang="es-AR" sz="2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“Al Área de Investigación del INFoD: En el día de la fecha __(fecha carga)__  a las __(hora de la carga)__realicé la presentación del Proyecto “Título del proyecto”  en el marco de la Convocatoria a  Proyectos de Investigación de Institutos Superiores de Formación Docente 2021.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es-AR" sz="2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Nombre y Apellido, ISFD, CUE, Provincia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i="0" lang="es-AR" sz="2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El equipo del Área de Investigación del INFoD confirma la recepción de este correo, indicando </a:t>
            </a:r>
            <a:r>
              <a:rPr b="1" i="0" lang="es-AR" sz="2200" u="sng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número de proyecto </a:t>
            </a:r>
            <a:r>
              <a:rPr b="1" i="0" lang="es-AR" sz="2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asignado.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970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6"/>
          <p:cNvSpPr txBox="1"/>
          <p:nvPr>
            <p:ph type="ctrTitle"/>
          </p:nvPr>
        </p:nvSpPr>
        <p:spPr>
          <a:xfrm>
            <a:off x="862940" y="436419"/>
            <a:ext cx="9897212" cy="9940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None/>
            </a:pPr>
            <a:r>
              <a:rPr b="1" lang="es-AR" sz="360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Cronograma</a:t>
            </a:r>
            <a:endParaRPr b="1" sz="3600">
              <a:solidFill>
                <a:srgbClr val="00B0F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52" name="Google Shape;152;p26"/>
          <p:cNvGraphicFramePr/>
          <p:nvPr/>
        </p:nvGraphicFramePr>
        <p:xfrm>
          <a:off x="2469610" y="1430424"/>
          <a:ext cx="3000000" cy="3000000"/>
        </p:xfrm>
        <a:graphic>
          <a:graphicData uri="http://schemas.openxmlformats.org/drawingml/2006/table">
            <a:tbl>
              <a:tblPr firstCol="1">
                <a:noFill/>
                <a:tableStyleId>{E4499339-714C-4B68-90CD-AD1BD56DF468}</a:tableStyleId>
              </a:tblPr>
              <a:tblGrid>
                <a:gridCol w="3407975"/>
                <a:gridCol w="3275900"/>
              </a:tblGrid>
              <a:tr h="802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A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Inicio del período de presentación de proyectos</a:t>
                      </a:r>
                      <a:endParaRPr b="0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s-AR" sz="1800" u="none" cap="none" strike="noStrike">
                          <a:solidFill>
                            <a:srgbClr val="3A383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de agosto de 2021</a:t>
                      </a:r>
                      <a:endParaRPr b="0" i="0" sz="1800" u="none" cap="none" strike="noStrike">
                        <a:solidFill>
                          <a:srgbClr val="3A38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2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A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Cierre de presentación de proyectos</a:t>
                      </a:r>
                      <a:endParaRPr b="0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AR" sz="1800" u="none" cap="none" strike="noStrike">
                          <a:solidFill>
                            <a:srgbClr val="3A383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 de agosto de 2021</a:t>
                      </a:r>
                      <a:endParaRPr b="0" sz="1800" u="none" cap="none" strike="noStrike">
                        <a:solidFill>
                          <a:srgbClr val="3A38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9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A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Comienzo del proceso de Evaluación</a:t>
                      </a:r>
                      <a:endParaRPr b="0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AR" sz="1800" u="none" cap="none" strike="noStrike">
                          <a:solidFill>
                            <a:srgbClr val="3A383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 de agosto de 2021</a:t>
                      </a:r>
                      <a:endParaRPr b="0" sz="1800" u="none" cap="none" strike="noStrike">
                        <a:solidFill>
                          <a:srgbClr val="3A38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20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A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Publicación de resultados</a:t>
                      </a:r>
                      <a:endParaRPr b="0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AR" sz="1800" u="none" cap="none" strike="noStrike">
                          <a:solidFill>
                            <a:srgbClr val="3A383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Octubre de 2021     </a:t>
                      </a:r>
                      <a:endParaRPr b="0" sz="1800" u="none" cap="none" strike="noStrike">
                        <a:solidFill>
                          <a:srgbClr val="3A38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20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s-A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Transferencia de los fondos e inicio de los proyectos</a:t>
                      </a:r>
                      <a:endParaRPr b="0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s-AR" sz="1800" u="none" cap="none" strike="noStrike">
                          <a:solidFill>
                            <a:srgbClr val="3A383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Noviembre de 2021</a:t>
                      </a:r>
                      <a:endParaRPr b="0" sz="1800" u="none" cap="none" strike="noStrike">
                        <a:solidFill>
                          <a:srgbClr val="3A38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800" u="none" cap="none" strike="noStrike">
                        <a:solidFill>
                          <a:srgbClr val="3A38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702076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/>
          <p:nvPr>
            <p:ph type="ctrTitle"/>
          </p:nvPr>
        </p:nvSpPr>
        <p:spPr>
          <a:xfrm>
            <a:off x="1694688" y="1683194"/>
            <a:ext cx="9144000" cy="31905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Calibri"/>
              <a:buNone/>
            </a:pPr>
            <a:r>
              <a:rPr b="1" lang="es-AR" sz="400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ÁREA DE INVESTIGACIÓN EDUCATIVA</a:t>
            </a:r>
            <a:br>
              <a:rPr b="1" lang="es-AR" sz="400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s-AR" sz="400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CONVOCATORIA A PROYECTOS DE INVESTIGACIÓN 2021</a:t>
            </a:r>
            <a:br>
              <a:rPr b="1" lang="es-AR" sz="400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b="1" lang="es-AR" sz="400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s-AR" sz="400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ENCUENTRO DE ORIENTACIÓN PARA LA PRESENTACIÓN DE PROYECTOS</a:t>
            </a:r>
            <a:br>
              <a:rPr b="1" lang="es-AR" sz="400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b="1" lang="es-AR" sz="400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s-AR" sz="320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9 de agosto de 2021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7"/>
          <p:cNvSpPr txBox="1"/>
          <p:nvPr>
            <p:ph type="ctrTitle"/>
          </p:nvPr>
        </p:nvSpPr>
        <p:spPr>
          <a:xfrm>
            <a:off x="862940" y="558086"/>
            <a:ext cx="9144000" cy="688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None/>
            </a:pPr>
            <a:r>
              <a:rPr b="1" lang="es-AR" sz="360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Presentación </a:t>
            </a:r>
            <a:endParaRPr b="1" sz="3600">
              <a:solidFill>
                <a:srgbClr val="00B0F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17"/>
          <p:cNvSpPr txBox="1"/>
          <p:nvPr>
            <p:ph idx="1" type="subTitle"/>
          </p:nvPr>
        </p:nvSpPr>
        <p:spPr>
          <a:xfrm>
            <a:off x="862940" y="1177234"/>
            <a:ext cx="9622521" cy="3732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rPr b="1" lang="es-AR" sz="3200">
                <a:solidFill>
                  <a:srgbClr val="7F7F7F"/>
                </a:solidFill>
              </a:rPr>
              <a:t>1er Momento</a:t>
            </a:r>
            <a:r>
              <a:rPr lang="es-AR" sz="3200">
                <a:solidFill>
                  <a:srgbClr val="7F7F7F"/>
                </a:solidFill>
              </a:rPr>
              <a:t>: Síntesis del proceso de presentación de los proyectos de investigación</a:t>
            </a:r>
            <a:endParaRPr b="1" sz="3200">
              <a:solidFill>
                <a:srgbClr val="7F7F7F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7F7F7F"/>
              </a:buClr>
              <a:buSzPts val="2400"/>
              <a:buNone/>
            </a:pPr>
            <a:r>
              <a:rPr b="1" lang="es-AR" sz="3200">
                <a:solidFill>
                  <a:srgbClr val="7F7F7F"/>
                </a:solidFill>
              </a:rPr>
              <a:t>2do Momento: </a:t>
            </a:r>
            <a:r>
              <a:rPr lang="es-AR" sz="3200">
                <a:solidFill>
                  <a:srgbClr val="7F7F7F"/>
                </a:solidFill>
              </a:rPr>
              <a:t>Aspectos metodológicos a tener en cuenta en el diseño de las investigaciones</a:t>
            </a:r>
            <a:endParaRPr b="1" sz="3200">
              <a:solidFill>
                <a:srgbClr val="7F7F7F"/>
              </a:solidFill>
            </a:endParaRPr>
          </a:p>
        </p:txBody>
      </p:sp>
      <p:sp>
        <p:nvSpPr>
          <p:cNvPr id="65" name="Google Shape;65;p17"/>
          <p:cNvSpPr txBox="1"/>
          <p:nvPr/>
        </p:nvSpPr>
        <p:spPr>
          <a:xfrm>
            <a:off x="862940" y="3832339"/>
            <a:ext cx="9144000" cy="688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Calibri"/>
              <a:buNone/>
            </a:pPr>
            <a:r>
              <a:rPr b="1" i="0" lang="es-AR" sz="3600" u="none" cap="none" strike="noStrike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Comunicación</a:t>
            </a:r>
            <a:endParaRPr/>
          </a:p>
        </p:txBody>
      </p:sp>
      <p:sp>
        <p:nvSpPr>
          <p:cNvPr id="66" name="Google Shape;66;p17"/>
          <p:cNvSpPr/>
          <p:nvPr/>
        </p:nvSpPr>
        <p:spPr>
          <a:xfrm>
            <a:off x="862940" y="4520961"/>
            <a:ext cx="821250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1)Referentes de Investigación de las DES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2) Mail: convocatoria.investigacion@infd.edu.ar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8"/>
          <p:cNvSpPr txBox="1"/>
          <p:nvPr>
            <p:ph type="ctrTitle"/>
          </p:nvPr>
        </p:nvSpPr>
        <p:spPr>
          <a:xfrm>
            <a:off x="862940" y="914983"/>
            <a:ext cx="9144000" cy="688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None/>
            </a:pPr>
            <a:r>
              <a:rPr b="1" lang="es-AR" sz="360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Circuito de la Convocatoria</a:t>
            </a:r>
            <a:endParaRPr b="1" sz="3600">
              <a:solidFill>
                <a:srgbClr val="00B0F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8"/>
          <p:cNvSpPr txBox="1"/>
          <p:nvPr>
            <p:ph idx="1" type="subTitle"/>
          </p:nvPr>
        </p:nvSpPr>
        <p:spPr>
          <a:xfrm>
            <a:off x="862940" y="1603606"/>
            <a:ext cx="10012324" cy="369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1" sz="2800">
              <a:solidFill>
                <a:srgbClr val="7F7F7F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 i="1" sz="2800">
              <a:solidFill>
                <a:srgbClr val="7F7F7F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 i="1" sz="2800">
              <a:solidFill>
                <a:srgbClr val="7F7F7F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>
              <a:solidFill>
                <a:srgbClr val="7F7F7F"/>
              </a:solidFill>
            </a:endParaRPr>
          </a:p>
        </p:txBody>
      </p:sp>
      <p:sp>
        <p:nvSpPr>
          <p:cNvPr id="74" name="Google Shape;74;p18"/>
          <p:cNvSpPr/>
          <p:nvPr/>
        </p:nvSpPr>
        <p:spPr>
          <a:xfrm>
            <a:off x="250884" y="2228222"/>
            <a:ext cx="2575761" cy="3867778"/>
          </a:xfrm>
          <a:prstGeom prst="roundRect">
            <a:avLst>
              <a:gd fmla="val 16667" name="adj"/>
            </a:avLst>
          </a:prstGeom>
          <a:solidFill>
            <a:srgbClr val="DDEAF6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romanUcPeriod"/>
            </a:pPr>
            <a:r>
              <a:rPr b="0" i="0" lang="es-AR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Descargar documentos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romanUcPeriod"/>
            </a:pPr>
            <a:r>
              <a:rPr b="0" i="0" lang="es-AR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Completarlos y consolidar la documentación solicitada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romanUcPeriod"/>
            </a:pPr>
            <a:r>
              <a:rPr b="0" i="0" lang="es-AR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Completar formulario digital y adjuntar los archivos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romanUcPeriod"/>
            </a:pPr>
            <a:r>
              <a:rPr b="0" i="0" lang="es-AR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Enviar notificación formal por correo electrónico </a:t>
            </a:r>
            <a:endParaRPr/>
          </a:p>
        </p:txBody>
      </p:sp>
      <p:sp>
        <p:nvSpPr>
          <p:cNvPr id="75" name="Google Shape;75;p18"/>
          <p:cNvSpPr/>
          <p:nvPr/>
        </p:nvSpPr>
        <p:spPr>
          <a:xfrm>
            <a:off x="3216826" y="2216389"/>
            <a:ext cx="2617668" cy="3487724"/>
          </a:xfrm>
          <a:prstGeom prst="roundRect">
            <a:avLst>
              <a:gd fmla="val 16667" name="adj"/>
            </a:avLst>
          </a:prstGeom>
          <a:solidFill>
            <a:srgbClr val="DDEAF6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s-AR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DES: Condiciones de admisibilidad y emisión de aval jurisdiccional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s-AR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INFD: Condiciones de admisibilidad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8"/>
          <p:cNvSpPr/>
          <p:nvPr/>
        </p:nvSpPr>
        <p:spPr>
          <a:xfrm>
            <a:off x="6292574" y="2207650"/>
            <a:ext cx="2391696" cy="3496463"/>
          </a:xfrm>
          <a:prstGeom prst="roundRect">
            <a:avLst>
              <a:gd fmla="val 16667" name="adj"/>
            </a:avLst>
          </a:prstGeom>
          <a:solidFill>
            <a:srgbClr val="DDEAF6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s-AR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Comisión Evaluadora Externa: Evaluación de proyectos de investigación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s-AR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INFod: Evaluación de la trayectoria de los/as directores/as de los equipos</a:t>
            </a:r>
            <a:endParaRPr b="0" i="0" sz="1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8"/>
          <p:cNvSpPr/>
          <p:nvPr/>
        </p:nvSpPr>
        <p:spPr>
          <a:xfrm>
            <a:off x="9121276" y="2228221"/>
            <a:ext cx="2391696" cy="3359779"/>
          </a:xfrm>
          <a:prstGeom prst="roundRect">
            <a:avLst>
              <a:gd fmla="val 16667" name="adj"/>
            </a:avLst>
          </a:prstGeom>
          <a:solidFill>
            <a:srgbClr val="DDEAF6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Criterios: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s-AR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Resultados de evaluación técnica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s-AR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Distribución federal de los proyectos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s-AR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Distribución por área temática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8"/>
          <p:cNvSpPr/>
          <p:nvPr/>
        </p:nvSpPr>
        <p:spPr>
          <a:xfrm>
            <a:off x="145632" y="1562015"/>
            <a:ext cx="1887557" cy="818829"/>
          </a:xfrm>
          <a:prstGeom prst="flowChartAlternateProcess">
            <a:avLst/>
          </a:prstGeom>
          <a:solidFill>
            <a:schemeClr val="accent1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Presentación Proyectos</a:t>
            </a:r>
            <a:endParaRPr/>
          </a:p>
        </p:txBody>
      </p:sp>
      <p:sp>
        <p:nvSpPr>
          <p:cNvPr id="79" name="Google Shape;79;p18"/>
          <p:cNvSpPr/>
          <p:nvPr/>
        </p:nvSpPr>
        <p:spPr>
          <a:xfrm>
            <a:off x="5983913" y="1577144"/>
            <a:ext cx="1887557" cy="818829"/>
          </a:xfrm>
          <a:prstGeom prst="flowChartAlternateProcess">
            <a:avLst/>
          </a:prstGeom>
          <a:solidFill>
            <a:schemeClr val="accent1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Evaluación Técnica</a:t>
            </a:r>
            <a:endParaRPr/>
          </a:p>
        </p:txBody>
      </p:sp>
      <p:sp>
        <p:nvSpPr>
          <p:cNvPr id="80" name="Google Shape;80;p18"/>
          <p:cNvSpPr/>
          <p:nvPr/>
        </p:nvSpPr>
        <p:spPr>
          <a:xfrm>
            <a:off x="8835988" y="1540969"/>
            <a:ext cx="1887557" cy="818829"/>
          </a:xfrm>
          <a:prstGeom prst="flowChartAlternateProcess">
            <a:avLst/>
          </a:prstGeom>
          <a:solidFill>
            <a:schemeClr val="accent1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Proyectos seleccionados</a:t>
            </a:r>
            <a:endParaRPr/>
          </a:p>
        </p:txBody>
      </p:sp>
      <p:sp>
        <p:nvSpPr>
          <p:cNvPr id="81" name="Google Shape;81;p18"/>
          <p:cNvSpPr/>
          <p:nvPr/>
        </p:nvSpPr>
        <p:spPr>
          <a:xfrm>
            <a:off x="2973678" y="1577144"/>
            <a:ext cx="1887557" cy="818829"/>
          </a:xfrm>
          <a:prstGeom prst="flowChartAlternateProcess">
            <a:avLst/>
          </a:prstGeom>
          <a:solidFill>
            <a:schemeClr val="accent1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Evaluación Formal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9"/>
          <p:cNvSpPr txBox="1"/>
          <p:nvPr>
            <p:ph type="ctrTitle"/>
          </p:nvPr>
        </p:nvSpPr>
        <p:spPr>
          <a:xfrm>
            <a:off x="862940" y="558086"/>
            <a:ext cx="9144000" cy="688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None/>
            </a:pPr>
            <a:r>
              <a:rPr b="1" lang="es-AR" sz="360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Presentación de los Proyectos</a:t>
            </a:r>
            <a:endParaRPr b="1" sz="3600">
              <a:solidFill>
                <a:srgbClr val="00B0F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19"/>
          <p:cNvSpPr txBox="1"/>
          <p:nvPr>
            <p:ph idx="1" type="subTitle"/>
          </p:nvPr>
        </p:nvSpPr>
        <p:spPr>
          <a:xfrm>
            <a:off x="862940" y="1177234"/>
            <a:ext cx="9622521" cy="3732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rPr b="1" lang="es-AR" sz="3200">
                <a:solidFill>
                  <a:srgbClr val="7F7F7F"/>
                </a:solidFill>
              </a:rPr>
              <a:t>1. Descargar los documentos:</a:t>
            </a:r>
            <a:endParaRPr sz="3200" u="sng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2400"/>
              <a:buAutoNum type="arabicPeriod"/>
            </a:pPr>
            <a:r>
              <a:rPr b="1" lang="es-AR" sz="3200">
                <a:solidFill>
                  <a:srgbClr val="7F7F7F"/>
                </a:solidFill>
              </a:rPr>
              <a:t> 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 b="1" sz="3200">
              <a:solidFill>
                <a:srgbClr val="7F7F7F"/>
              </a:solidFill>
            </a:endParaRPr>
          </a:p>
        </p:txBody>
      </p:sp>
      <p:pic>
        <p:nvPicPr>
          <p:cNvPr id="89" name="Google Shape;8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2940" y="1933961"/>
            <a:ext cx="6359020" cy="415283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9"/>
          <p:cNvSpPr/>
          <p:nvPr/>
        </p:nvSpPr>
        <p:spPr>
          <a:xfrm>
            <a:off x="7819924" y="2924244"/>
            <a:ext cx="402571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2800" u="sng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https://red.infd.edu.ar</a:t>
            </a:r>
            <a:r>
              <a:rPr b="1" i="0" lang="es-AR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35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0"/>
          <p:cNvSpPr txBox="1"/>
          <p:nvPr>
            <p:ph type="ctrTitle"/>
          </p:nvPr>
        </p:nvSpPr>
        <p:spPr>
          <a:xfrm>
            <a:off x="862940" y="558086"/>
            <a:ext cx="9144000" cy="688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None/>
            </a:pPr>
            <a:r>
              <a:rPr b="1" lang="es-AR" sz="360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Presentación de los Proyectos</a:t>
            </a:r>
            <a:endParaRPr b="1" sz="3600">
              <a:solidFill>
                <a:srgbClr val="00B0F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20"/>
          <p:cNvSpPr txBox="1"/>
          <p:nvPr>
            <p:ph idx="1" type="subTitle"/>
          </p:nvPr>
        </p:nvSpPr>
        <p:spPr>
          <a:xfrm>
            <a:off x="862940" y="1090737"/>
            <a:ext cx="9622521" cy="3732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rPr b="1" lang="es-AR" sz="3200">
                <a:solidFill>
                  <a:srgbClr val="7F7F7F"/>
                </a:solidFill>
              </a:rPr>
              <a:t>Descargar los documentos</a:t>
            </a:r>
            <a:endParaRPr sz="3200" u="sng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 b="1" sz="3200">
              <a:solidFill>
                <a:srgbClr val="7F7F7F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 b="1" sz="3200">
              <a:solidFill>
                <a:srgbClr val="7F7F7F"/>
              </a:solidFill>
            </a:endParaRPr>
          </a:p>
        </p:txBody>
      </p:sp>
      <p:pic>
        <p:nvPicPr>
          <p:cNvPr id="98" name="Google Shape;9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3426" y="2642154"/>
            <a:ext cx="3574673" cy="3449076"/>
          </a:xfrm>
          <a:prstGeom prst="rect">
            <a:avLst/>
          </a:prstGeom>
          <a:noFill/>
          <a:ln cap="flat" cmpd="sng" w="15875">
            <a:solidFill>
              <a:schemeClr val="accent5">
                <a:alpha val="86666"/>
              </a:schemeClr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9" name="Google Shape;99;p20"/>
          <p:cNvSpPr txBox="1"/>
          <p:nvPr/>
        </p:nvSpPr>
        <p:spPr>
          <a:xfrm>
            <a:off x="919210" y="2029644"/>
            <a:ext cx="22252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FORMULARIO A</a:t>
            </a:r>
            <a:endParaRPr/>
          </a:p>
        </p:txBody>
      </p:sp>
      <p:sp>
        <p:nvSpPr>
          <p:cNvPr id="100" name="Google Shape;100;p20"/>
          <p:cNvSpPr txBox="1"/>
          <p:nvPr/>
        </p:nvSpPr>
        <p:spPr>
          <a:xfrm>
            <a:off x="5161935" y="1591921"/>
            <a:ext cx="4963936" cy="4856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b="1" i="0" lang="es-AR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Título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b="1" i="0" lang="es-AR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Área temática 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b="1" i="0" lang="es-AR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Disciplina. Nivel . Modalidad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b="1" i="0" lang="es-AR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Palabras clave del proyecto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b="1" i="0" lang="es-AR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Resúmen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b="1" i="0" lang="es-AR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Planteo del problema y focalización del Objeto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b="1" i="0" lang="es-AR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Estado del Arte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b="1" i="0" lang="es-AR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Marco Teórico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b="1" i="0" lang="es-AR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b="1" i="0" lang="es-AR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Diseño metodológico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b="1" i="0" lang="es-AR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Cronograma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b="1" i="0" lang="es-AR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Bibliografía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931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1"/>
          <p:cNvSpPr txBox="1"/>
          <p:nvPr>
            <p:ph type="ctrTitle"/>
          </p:nvPr>
        </p:nvSpPr>
        <p:spPr>
          <a:xfrm>
            <a:off x="862940" y="558086"/>
            <a:ext cx="9144000" cy="688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None/>
            </a:pPr>
            <a:r>
              <a:rPr b="1" lang="es-AR" sz="360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Presentación de los Proyectos</a:t>
            </a:r>
            <a:endParaRPr b="1" sz="3600">
              <a:solidFill>
                <a:srgbClr val="00B0F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21"/>
          <p:cNvSpPr txBox="1"/>
          <p:nvPr>
            <p:ph idx="1" type="subTitle"/>
          </p:nvPr>
        </p:nvSpPr>
        <p:spPr>
          <a:xfrm>
            <a:off x="913674" y="2123454"/>
            <a:ext cx="9622521" cy="3732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107142"/>
              <a:buNone/>
            </a:pPr>
            <a:r>
              <a:t/>
            </a:r>
            <a:endParaRPr b="1" sz="3200">
              <a:solidFill>
                <a:srgbClr val="7F7F7F"/>
              </a:solidFill>
            </a:endParaRPr>
          </a:p>
          <a:p>
            <a:pPr indent="-514350" lvl="0" marL="51435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ct val="107142"/>
              <a:buAutoNum type="arabicPeriod"/>
            </a:pPr>
            <a:r>
              <a:rPr b="1" lang="es-AR" sz="3200">
                <a:solidFill>
                  <a:srgbClr val="7F7F7F"/>
                </a:solidFill>
              </a:rPr>
              <a:t>Datos Personales</a:t>
            </a:r>
            <a:endParaRPr/>
          </a:p>
          <a:p>
            <a:pPr indent="-514350" lvl="0" marL="51435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ct val="107142"/>
              <a:buAutoNum type="arabicPeriod"/>
            </a:pPr>
            <a:r>
              <a:rPr b="1" lang="es-AR" sz="3200">
                <a:solidFill>
                  <a:srgbClr val="7F7F7F"/>
                </a:solidFill>
              </a:rPr>
              <a:t>Formación Académica Profesional</a:t>
            </a:r>
            <a:endParaRPr/>
          </a:p>
          <a:p>
            <a:pPr indent="-514350" lvl="0" marL="51435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ct val="107142"/>
              <a:buAutoNum type="arabicPeriod"/>
            </a:pPr>
            <a:r>
              <a:rPr b="1" lang="es-AR" sz="3200">
                <a:solidFill>
                  <a:srgbClr val="7F7F7F"/>
                </a:solidFill>
              </a:rPr>
              <a:t>Formación Académica en curso</a:t>
            </a:r>
            <a:endParaRPr/>
          </a:p>
          <a:p>
            <a:pPr indent="-514350" lvl="0" marL="51435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ct val="107142"/>
              <a:buAutoNum type="arabicPeriod"/>
            </a:pPr>
            <a:r>
              <a:rPr b="1" lang="es-AR" sz="3200">
                <a:solidFill>
                  <a:srgbClr val="7F7F7F"/>
                </a:solidFill>
              </a:rPr>
              <a:t>Participación en proyectos de tranaferencia a la comunidad</a:t>
            </a:r>
            <a:endParaRPr/>
          </a:p>
          <a:p>
            <a:pPr indent="-514350" lvl="0" marL="51435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ct val="107142"/>
              <a:buAutoNum type="arabicPeriod"/>
            </a:pPr>
            <a:r>
              <a:rPr b="1" lang="es-AR" sz="3200">
                <a:solidFill>
                  <a:srgbClr val="7F7F7F"/>
                </a:solidFill>
              </a:rPr>
              <a:t>Participación en proyectos de investigación educativa en los últimos 8 años</a:t>
            </a:r>
            <a:endParaRPr/>
          </a:p>
          <a:p>
            <a:pPr indent="-514350" lvl="0" marL="51435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ct val="107142"/>
              <a:buAutoNum type="arabicPeriod"/>
            </a:pPr>
            <a:r>
              <a:rPr b="1" lang="es-AR" sz="3200">
                <a:solidFill>
                  <a:srgbClr val="7F7F7F"/>
                </a:solidFill>
              </a:rPr>
              <a:t>Participaciòn en Congresos, Conferencias, Jornadas en los últimos 8 años</a:t>
            </a:r>
            <a:endParaRPr/>
          </a:p>
          <a:p>
            <a:pPr indent="-514350" lvl="0" marL="514350" rtl="0"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7F7F7F"/>
              </a:buClr>
              <a:buSzPct val="107142"/>
              <a:buAutoNum type="arabicPeriod"/>
            </a:pPr>
            <a:r>
              <a:rPr b="1" lang="es-AR" sz="3200">
                <a:solidFill>
                  <a:srgbClr val="7F7F7F"/>
                </a:solidFill>
              </a:rPr>
              <a:t>Publicaciones en los últimos 8 años</a:t>
            </a:r>
            <a:endParaRPr/>
          </a:p>
        </p:txBody>
      </p:sp>
      <p:sp>
        <p:nvSpPr>
          <p:cNvPr id="108" name="Google Shape;108;p21"/>
          <p:cNvSpPr txBox="1"/>
          <p:nvPr/>
        </p:nvSpPr>
        <p:spPr>
          <a:xfrm>
            <a:off x="913674" y="1573961"/>
            <a:ext cx="22252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FORMULARIO B</a:t>
            </a: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79315" y="291310"/>
            <a:ext cx="3841192" cy="3449076"/>
          </a:xfrm>
          <a:prstGeom prst="rect">
            <a:avLst/>
          </a:prstGeom>
          <a:noFill/>
          <a:ln cap="flat" cmpd="sng" w="158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931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2"/>
          <p:cNvSpPr txBox="1"/>
          <p:nvPr>
            <p:ph type="ctrTitle"/>
          </p:nvPr>
        </p:nvSpPr>
        <p:spPr>
          <a:xfrm>
            <a:off x="862940" y="558086"/>
            <a:ext cx="9144000" cy="688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None/>
            </a:pPr>
            <a:r>
              <a:rPr b="1" lang="es-AR" sz="360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Presentación de los Proyectos</a:t>
            </a:r>
            <a:endParaRPr b="1" sz="3600">
              <a:solidFill>
                <a:srgbClr val="00B0F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6" name="Google Shape;11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3674" y="2154739"/>
            <a:ext cx="4355124" cy="3566439"/>
          </a:xfrm>
          <a:prstGeom prst="rect">
            <a:avLst/>
          </a:prstGeom>
          <a:noFill/>
          <a:ln cap="flat" cmpd="sng" w="158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7" name="Google Shape;117;p22"/>
          <p:cNvSpPr txBox="1"/>
          <p:nvPr/>
        </p:nvSpPr>
        <p:spPr>
          <a:xfrm>
            <a:off x="891370" y="1469891"/>
            <a:ext cx="439973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CARTA DE AVAL INSTITUCIONAL</a:t>
            </a:r>
            <a:endParaRPr/>
          </a:p>
        </p:txBody>
      </p:sp>
      <p:sp>
        <p:nvSpPr>
          <p:cNvPr id="118" name="Google Shape;118;p22"/>
          <p:cNvSpPr txBox="1"/>
          <p:nvPr/>
        </p:nvSpPr>
        <p:spPr>
          <a:xfrm>
            <a:off x="6796597" y="1469891"/>
            <a:ext cx="486818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DOCUMENTACIÓN RESPALDATORIA</a:t>
            </a:r>
            <a:endParaRPr/>
          </a:p>
        </p:txBody>
      </p:sp>
      <p:sp>
        <p:nvSpPr>
          <p:cNvPr id="119" name="Google Shape;119;p22"/>
          <p:cNvSpPr/>
          <p:nvPr/>
        </p:nvSpPr>
        <p:spPr>
          <a:xfrm>
            <a:off x="6796597" y="2159402"/>
            <a:ext cx="4516771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2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-Copia del DNI del director/a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2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-Copia de Títulos de grado y de posgrado/postítulo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2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-Certificaciones de su participación en proyectos de investigación vinculados con educación realizados en los últimos 8 años, expedidas por la institución en la que se llevaron a cabo.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931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3"/>
          <p:cNvSpPr txBox="1"/>
          <p:nvPr>
            <p:ph type="ctrTitle"/>
          </p:nvPr>
        </p:nvSpPr>
        <p:spPr>
          <a:xfrm>
            <a:off x="862940" y="558086"/>
            <a:ext cx="9144000" cy="688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None/>
            </a:pPr>
            <a:r>
              <a:rPr b="1" lang="es-AR" sz="360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Presentación de los Proyectos</a:t>
            </a:r>
            <a:endParaRPr b="1" sz="3600">
              <a:solidFill>
                <a:srgbClr val="00B0F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23"/>
          <p:cNvSpPr/>
          <p:nvPr/>
        </p:nvSpPr>
        <p:spPr>
          <a:xfrm>
            <a:off x="891370" y="1537819"/>
            <a:ext cx="9603286" cy="40070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es-AR" sz="2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1. Nombre de la PROVINCIA + PROYECTO + Apellido y Nombre del/de la Director/a </a:t>
            </a:r>
            <a:r>
              <a:rPr b="0" i="1" lang="es-AR" sz="2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(Ej. CATAMARCA+PROYECTO+Juan Perez)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es-AR" sz="2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2. Nombre de la PROVINCIA + CV + Apellido y Nombre del/de la Director/a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es-AR" sz="2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3. Nombre de la PROVINCIA +AVAL + Apellido y Nombre del/de la Director/a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es-AR" sz="2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4. Nombre de la PROVINCIA +DOCUMENTACIÓN +Apellido y Nombre del/de la Director/a </a:t>
            </a:r>
            <a:endParaRPr/>
          </a:p>
        </p:txBody>
      </p:sp>
      <p:sp>
        <p:nvSpPr>
          <p:cNvPr id="127" name="Google Shape;127;p23"/>
          <p:cNvSpPr txBox="1"/>
          <p:nvPr/>
        </p:nvSpPr>
        <p:spPr>
          <a:xfrm>
            <a:off x="891370" y="1469891"/>
            <a:ext cx="549707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TÍTULO Y FORMATO DE LOS ARCHIVOS</a:t>
            </a:r>
            <a:endParaRPr/>
          </a:p>
        </p:txBody>
      </p:sp>
      <p:sp>
        <p:nvSpPr>
          <p:cNvPr id="128" name="Google Shape;128;p23"/>
          <p:cNvSpPr/>
          <p:nvPr/>
        </p:nvSpPr>
        <p:spPr>
          <a:xfrm>
            <a:off x="2883957" y="5628063"/>
            <a:ext cx="3504486" cy="671851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Todos en formato PDF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2020-01-20T17:17:48Z</dcterms:created>
  <dc:creator>ME</dc:creator>
</cp:coreProperties>
</file>